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6"/>
  </p:notesMasterIdLst>
  <p:sldIdLst>
    <p:sldId id="256" r:id="rId2"/>
    <p:sldId id="267" r:id="rId3"/>
    <p:sldId id="268" r:id="rId4"/>
    <p:sldId id="271" r:id="rId5"/>
    <p:sldId id="272" r:id="rId6"/>
    <p:sldId id="275" r:id="rId7"/>
    <p:sldId id="276" r:id="rId8"/>
    <p:sldId id="273" r:id="rId9"/>
    <p:sldId id="274" r:id="rId10"/>
    <p:sldId id="257" r:id="rId11"/>
    <p:sldId id="258" r:id="rId12"/>
    <p:sldId id="264" r:id="rId13"/>
    <p:sldId id="265" r:id="rId14"/>
    <p:sldId id="266" r:id="rId15"/>
    <p:sldId id="261" r:id="rId16"/>
    <p:sldId id="262" r:id="rId17"/>
    <p:sldId id="283" r:id="rId18"/>
    <p:sldId id="282" r:id="rId19"/>
    <p:sldId id="277" r:id="rId20"/>
    <p:sldId id="278" r:id="rId21"/>
    <p:sldId id="279" r:id="rId22"/>
    <p:sldId id="280" r:id="rId23"/>
    <p:sldId id="281" r:id="rId24"/>
    <p:sldId id="263" r:id="rId2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1474" y="-8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FE968E-99E0-4614-98CA-7EDB0BA4DF7C}" type="datetimeFigureOut">
              <a:rPr lang="zh-CN" altLang="en-US" smtClean="0"/>
              <a:pPr/>
              <a:t>2023/3/13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538DBB-D17A-4402-BB19-296C18BB09DB}" type="slidenum">
              <a:rPr lang="zh-CN" altLang="en-US" smtClean="0"/>
              <a:pPr/>
              <a:t>‹#›</a:t>
            </a:fld>
            <a:endParaRPr lang="zh-CN" altLang="en-US"/>
          </a:p>
        </p:txBody>
      </p:sp>
    </p:spTree>
    <p:extLst>
      <p:ext uri="{BB962C8B-B14F-4D97-AF65-F5344CB8AC3E}">
        <p14:creationId xmlns:p14="http://schemas.microsoft.com/office/powerpoint/2010/main" val="484276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F538DBB-D17A-4402-BB19-296C18BB09DB}" type="slidenum">
              <a:rPr lang="zh-CN" altLang="en-US" smtClean="0"/>
              <a:pPr/>
              <a:t>24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3" name="矩形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矩形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矩形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矩形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矩形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圆角矩形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圆角矩形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矩形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矩形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a:xfrm>
            <a:off x="6705600" y="4206240"/>
            <a:ext cx="960120" cy="457200"/>
          </a:xfrm>
        </p:spPr>
        <p:txBody>
          <a:bodyPr/>
          <a:lstStyle/>
          <a:p>
            <a:fld id="{E613BE03-E7D1-4106-AC49-5A9D81538230}" type="datetimeFigureOut">
              <a:rPr lang="zh-CN" altLang="en-US" smtClean="0"/>
              <a:pPr/>
              <a:t>2023/3/13</a:t>
            </a:fld>
            <a:endParaRPr lang="zh-CN" altLang="en-US"/>
          </a:p>
        </p:txBody>
      </p:sp>
      <p:sp>
        <p:nvSpPr>
          <p:cNvPr id="17" name="页脚占位符 16"/>
          <p:cNvSpPr>
            <a:spLocks noGrp="1"/>
          </p:cNvSpPr>
          <p:nvPr>
            <p:ph type="ftr" sz="quarter" idx="11"/>
          </p:nvPr>
        </p:nvSpPr>
        <p:spPr>
          <a:xfrm>
            <a:off x="5410200" y="4205288"/>
            <a:ext cx="1295400" cy="457200"/>
          </a:xfrm>
        </p:spPr>
        <p:txBody>
          <a:bodyPr/>
          <a:lstStyle/>
          <a:p>
            <a:endParaRPr lang="zh-CN" altLang="en-US"/>
          </a:p>
        </p:txBody>
      </p:sp>
      <p:sp>
        <p:nvSpPr>
          <p:cNvPr id="29" name="灯片编号占位符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A71D56A3-B93D-4983-9707-C57DEE17E607}"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E613BE03-E7D1-4106-AC49-5A9D81538230}" type="datetimeFigureOut">
              <a:rPr lang="zh-CN" altLang="en-US" smtClean="0"/>
              <a:pPr/>
              <a:t>2023/3/13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D56A3-B93D-4983-9707-C57DEE17E607}"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1143000"/>
            <a:ext cx="1905000" cy="5486400"/>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143000"/>
            <a:ext cx="6248400" cy="5486400"/>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E613BE03-E7D1-4106-AC49-5A9D81538230}" type="datetimeFigureOut">
              <a:rPr lang="zh-CN" altLang="en-US" smtClean="0"/>
              <a:pPr/>
              <a:t>2023/3/13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D56A3-B93D-4983-9707-C57DEE17E607}"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E613BE03-E7D1-4106-AC49-5A9D81538230}" type="datetimeFigureOut">
              <a:rPr lang="zh-CN" altLang="en-US" smtClean="0"/>
              <a:pPr/>
              <a:t>2023/3/13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D56A3-B93D-4983-9707-C57DEE17E607}"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E613BE03-E7D1-4106-AC49-5A9D81538230}" type="datetimeFigureOut">
              <a:rPr lang="zh-CN" altLang="en-US" smtClean="0"/>
              <a:pPr/>
              <a:t>2023/3/13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D56A3-B93D-4983-9707-C57DEE17E607}"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E613BE03-E7D1-4106-AC49-5A9D81538230}" type="datetimeFigureOut">
              <a:rPr lang="zh-CN" altLang="en-US" smtClean="0"/>
              <a:pPr/>
              <a:t>2023/3/13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1D56A3-B93D-4983-9707-C57DEE17E607}"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81000" y="1143000"/>
            <a:ext cx="8382000" cy="1069848"/>
          </a:xfrm>
        </p:spPr>
        <p:txBody>
          <a:bodyPr anchor="ctr"/>
          <a:lstStyle>
            <a:lvl1pPr>
              <a:defRPr sz="4000" b="0" i="0" cap="none" baseline="0"/>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6" name="日期占位符 25"/>
          <p:cNvSpPr>
            <a:spLocks noGrp="1"/>
          </p:cNvSpPr>
          <p:nvPr>
            <p:ph type="dt" sz="half" idx="10"/>
          </p:nvPr>
        </p:nvSpPr>
        <p:spPr/>
        <p:txBody>
          <a:bodyPr rtlCol="0"/>
          <a:lstStyle/>
          <a:p>
            <a:fld id="{E613BE03-E7D1-4106-AC49-5A9D81538230}" type="datetimeFigureOut">
              <a:rPr lang="zh-CN" altLang="en-US" smtClean="0"/>
              <a:pPr/>
              <a:t>2023/3/13</a:t>
            </a:fld>
            <a:endParaRPr lang="zh-CN" altLang="en-US"/>
          </a:p>
        </p:txBody>
      </p:sp>
      <p:sp>
        <p:nvSpPr>
          <p:cNvPr id="27" name="灯片编号占位符 26"/>
          <p:cNvSpPr>
            <a:spLocks noGrp="1"/>
          </p:cNvSpPr>
          <p:nvPr>
            <p:ph type="sldNum" sz="quarter" idx="11"/>
          </p:nvPr>
        </p:nvSpPr>
        <p:spPr/>
        <p:txBody>
          <a:bodyPr rtlCol="0"/>
          <a:lstStyle/>
          <a:p>
            <a:fld id="{A71D56A3-B93D-4983-9707-C57DEE17E607}" type="slidenum">
              <a:rPr lang="zh-CN" altLang="en-US" smtClean="0"/>
              <a:pPr/>
              <a:t>‹#›</a:t>
            </a:fld>
            <a:endParaRPr lang="zh-CN" altLang="en-US"/>
          </a:p>
        </p:txBody>
      </p:sp>
      <p:sp>
        <p:nvSpPr>
          <p:cNvPr id="28" name="页脚占位符 27"/>
          <p:cNvSpPr>
            <a:spLocks noGrp="1"/>
          </p:cNvSpPr>
          <p:nvPr>
            <p:ph type="ftr" sz="quarter" idx="12"/>
          </p:nvPr>
        </p:nvSpPr>
        <p:spPr/>
        <p:txBody>
          <a:bodyPr rtlCol="0"/>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a:xfrm>
            <a:off x="6583680" y="612648"/>
            <a:ext cx="957264" cy="457200"/>
          </a:xfrm>
        </p:spPr>
        <p:txBody>
          <a:bodyPr/>
          <a:lstStyle/>
          <a:p>
            <a:fld id="{E613BE03-E7D1-4106-AC49-5A9D81538230}" type="datetimeFigureOut">
              <a:rPr lang="zh-CN" altLang="en-US" smtClean="0"/>
              <a:pPr/>
              <a:t>2023/3/13</a:t>
            </a:fld>
            <a:endParaRPr lang="zh-CN" altLang="en-US"/>
          </a:p>
        </p:txBody>
      </p:sp>
      <p:sp>
        <p:nvSpPr>
          <p:cNvPr id="4" name="页脚占位符 3"/>
          <p:cNvSpPr>
            <a:spLocks noGrp="1"/>
          </p:cNvSpPr>
          <p:nvPr>
            <p:ph type="ftr" sz="quarter" idx="11"/>
          </p:nvPr>
        </p:nvSpPr>
        <p:spPr>
          <a:xfrm>
            <a:off x="5257800" y="612648"/>
            <a:ext cx="1325880" cy="457200"/>
          </a:xfrm>
        </p:spPr>
        <p:txBody>
          <a:bodyPr/>
          <a:lstStyle/>
          <a:p>
            <a:endParaRPr lang="zh-CN" altLang="en-US"/>
          </a:p>
        </p:txBody>
      </p:sp>
      <p:sp>
        <p:nvSpPr>
          <p:cNvPr id="5" name="灯片编号占位符 4"/>
          <p:cNvSpPr>
            <a:spLocks noGrp="1"/>
          </p:cNvSpPr>
          <p:nvPr>
            <p:ph type="sldNum" sz="quarter" idx="12"/>
          </p:nvPr>
        </p:nvSpPr>
        <p:spPr>
          <a:xfrm>
            <a:off x="8174736" y="2272"/>
            <a:ext cx="762000" cy="365760"/>
          </a:xfrm>
        </p:spPr>
        <p:txBody>
          <a:bodyPr/>
          <a:lstStyle/>
          <a:p>
            <a:fld id="{A71D56A3-B93D-4983-9707-C57DEE17E607}"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613BE03-E7D1-4106-AC49-5A9D81538230}" type="datetimeFigureOut">
              <a:rPr lang="zh-CN" altLang="en-US" smtClean="0"/>
              <a:pPr/>
              <a:t>2023/3/13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71D56A3-B93D-4983-9707-C57DEE17E607}"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353496" y="1101970"/>
            <a:ext cx="3383280" cy="877824"/>
          </a:xfrm>
        </p:spPr>
        <p:txBody>
          <a:bodyPr anchor="b"/>
          <a:lstStyle>
            <a:lvl1pPr algn="l">
              <a:buNone/>
              <a:defRPr sz="1800" b="1"/>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E613BE03-E7D1-4106-AC49-5A9D81538230}" type="datetimeFigureOut">
              <a:rPr lang="zh-CN" altLang="en-US" smtClean="0"/>
              <a:pPr/>
              <a:t>2023/3/13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1D56A3-B93D-4983-9707-C57DEE17E607}"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zh-CN" altLang="en-US" smtClean="0"/>
              <a:t>单击图标添加图片</a:t>
            </a:r>
            <a:endParaRPr kumimoji="0" lang="en-US" dirty="0"/>
          </a:p>
        </p:txBody>
      </p:sp>
      <p:sp>
        <p:nvSpPr>
          <p:cNvPr id="4" name="文本占位符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E613BE03-E7D1-4106-AC49-5A9D81538230}" type="datetimeFigureOut">
              <a:rPr lang="zh-CN" altLang="en-US" smtClean="0"/>
              <a:pPr/>
              <a:t>2023/3/13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1D56A3-B93D-4983-9707-C57DEE17E607}"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矩形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矩形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矩形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矩形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矩形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圆角矩形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圆角矩形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矩形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矩形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矩形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矩形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矩形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矩形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标题占位符 21"/>
          <p:cNvSpPr>
            <a:spLocks noGrp="1"/>
          </p:cNvSpPr>
          <p:nvPr>
            <p:ph type="title"/>
          </p:nvPr>
        </p:nvSpPr>
        <p:spPr>
          <a:xfrm>
            <a:off x="457200" y="1143000"/>
            <a:ext cx="8229600" cy="1066800"/>
          </a:xfrm>
          <a:prstGeom prst="rect">
            <a:avLst/>
          </a:prstGeom>
        </p:spPr>
        <p:txBody>
          <a:bodyPr vert="horz" anchor="ctr">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E613BE03-E7D1-4106-AC49-5A9D81538230}" type="datetimeFigureOut">
              <a:rPr lang="zh-CN" altLang="en-US" smtClean="0"/>
              <a:pPr/>
              <a:t>2023/3/13</a:t>
            </a:fld>
            <a:endParaRPr lang="zh-CN" altLang="en-US"/>
          </a:p>
        </p:txBody>
      </p:sp>
      <p:sp>
        <p:nvSpPr>
          <p:cNvPr id="3" name="页脚占位符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zh-CN" altLang="en-US"/>
          </a:p>
        </p:txBody>
      </p:sp>
      <p:sp>
        <p:nvSpPr>
          <p:cNvPr id="23" name="灯片编号占位符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A71D56A3-B93D-4983-9707-C57DEE17E607}"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r>
              <a:rPr lang="en-US" altLang="zh-CN" dirty="0" smtClean="0"/>
              <a:t>Designing </a:t>
            </a:r>
            <a:r>
              <a:rPr lang="en-US" altLang="zh-CN" dirty="0" smtClean="0"/>
              <a:t> your </a:t>
            </a:r>
            <a:r>
              <a:rPr lang="en-US" altLang="zh-CN" dirty="0" smtClean="0"/>
              <a:t>writing</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Structuring your writing</a:t>
            </a:r>
            <a:endParaRPr lang="zh-CN" altLang="en-US" dirty="0"/>
          </a:p>
        </p:txBody>
      </p:sp>
      <p:sp>
        <p:nvSpPr>
          <p:cNvPr id="3" name="内容占位符 2"/>
          <p:cNvSpPr>
            <a:spLocks noGrp="1"/>
          </p:cNvSpPr>
          <p:nvPr>
            <p:ph idx="1"/>
          </p:nvPr>
        </p:nvSpPr>
        <p:spPr/>
        <p:txBody>
          <a:bodyPr/>
          <a:lstStyle/>
          <a:p>
            <a:r>
              <a:rPr lang="en-US" altLang="zh-CN" dirty="0" smtClean="0"/>
              <a:t>Good writing is well organized and well planned. This means knowing before you write what you will say in your introduction and conclusion, what evidence and data you will showcase, and what examples and devices you will deploy.</a:t>
            </a:r>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2400" dirty="0" smtClean="0"/>
              <a:t>First, let’s consider what to include. What are all the possible sections in a piece of academic writing? List them below.</a:t>
            </a:r>
            <a:endParaRPr lang="zh-CN" altLang="en-US" sz="2400" dirty="0"/>
          </a:p>
        </p:txBody>
      </p:sp>
      <p:sp>
        <p:nvSpPr>
          <p:cNvPr id="3" name="内容占位符 2"/>
          <p:cNvSpPr>
            <a:spLocks noGrp="1"/>
          </p:cNvSpPr>
          <p:nvPr>
            <p:ph idx="1"/>
          </p:nvPr>
        </p:nvSpPr>
        <p:spPr/>
        <p:txBody>
          <a:bodyPr>
            <a:normAutofit lnSpcReduction="10000"/>
          </a:bodyPr>
          <a:lstStyle/>
          <a:p>
            <a:r>
              <a:rPr lang="en-US" altLang="zh-CN" dirty="0" smtClean="0"/>
              <a:t>1.</a:t>
            </a:r>
          </a:p>
          <a:p>
            <a:r>
              <a:rPr lang="en-US" altLang="zh-CN" dirty="0" smtClean="0"/>
              <a:t>2.</a:t>
            </a:r>
          </a:p>
          <a:p>
            <a:r>
              <a:rPr lang="en-US" altLang="zh-CN" dirty="0" smtClean="0"/>
              <a:t>3.</a:t>
            </a:r>
          </a:p>
          <a:p>
            <a:r>
              <a:rPr lang="en-US" altLang="zh-CN" dirty="0" smtClean="0"/>
              <a:t>4.</a:t>
            </a:r>
          </a:p>
          <a:p>
            <a:r>
              <a:rPr lang="en-US" altLang="zh-CN" dirty="0" smtClean="0"/>
              <a:t>5.</a:t>
            </a:r>
          </a:p>
          <a:p>
            <a:r>
              <a:rPr lang="en-US" altLang="zh-CN" dirty="0" smtClean="0"/>
              <a:t>6.</a:t>
            </a:r>
          </a:p>
          <a:p>
            <a:r>
              <a:rPr lang="en-US" altLang="zh-CN" dirty="0" smtClean="0"/>
              <a:t>7.</a:t>
            </a:r>
          </a:p>
          <a:p>
            <a:r>
              <a:rPr lang="en-US" altLang="zh-CN" dirty="0" smtClean="0"/>
              <a:t>8.</a:t>
            </a:r>
          </a:p>
          <a:p>
            <a:r>
              <a:rPr lang="en-US" altLang="zh-CN" dirty="0" smtClean="0"/>
              <a:t>What is the most logical way to order these sections?</a:t>
            </a:r>
            <a:endParaRPr lang="zh-CN"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Introduction</a:t>
            </a:r>
            <a:endParaRPr lang="zh-CN" altLang="en-US" dirty="0"/>
          </a:p>
        </p:txBody>
      </p:sp>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6091" y="2276872"/>
            <a:ext cx="9017909" cy="392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6912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Body</a:t>
            </a:r>
            <a:endParaRPr lang="zh-CN" altLang="en-US" dirty="0"/>
          </a:p>
        </p:txBody>
      </p:sp>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2204864"/>
            <a:ext cx="7056784" cy="4424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3945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a:t>
            </a:r>
            <a:endParaRPr lang="zh-CN" altLang="en-US" dirty="0"/>
          </a:p>
        </p:txBody>
      </p:sp>
      <p:pic>
        <p:nvPicPr>
          <p:cNvPr id="409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2780928"/>
            <a:ext cx="8892480" cy="2297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8188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04664"/>
            <a:ext cx="8686800" cy="1066800"/>
          </a:xfrm>
        </p:spPr>
        <p:txBody>
          <a:bodyPr>
            <a:normAutofit fontScale="90000"/>
          </a:bodyPr>
          <a:lstStyle/>
          <a:p>
            <a:r>
              <a:rPr lang="en-US" altLang="zh-CN" dirty="0" smtClean="0"/>
              <a:t>General structure of an academic paper</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05054698"/>
              </p:ext>
            </p:extLst>
          </p:nvPr>
        </p:nvGraphicFramePr>
        <p:xfrm>
          <a:off x="323528" y="1196752"/>
          <a:ext cx="8578850" cy="5582920"/>
        </p:xfrm>
        <a:graphic>
          <a:graphicData uri="http://schemas.openxmlformats.org/drawingml/2006/table">
            <a:tbl>
              <a:tblPr firstRow="1" bandRow="1">
                <a:tableStyleId>{5C22544A-7EE6-4342-B048-85BDC9FD1C3A}</a:tableStyleId>
              </a:tblPr>
              <a:tblGrid>
                <a:gridCol w="2159794"/>
                <a:gridCol w="6419056"/>
              </a:tblGrid>
              <a:tr h="144041">
                <a:tc>
                  <a:txBody>
                    <a:bodyPr/>
                    <a:lstStyle/>
                    <a:p>
                      <a:pPr algn="ctr"/>
                      <a:r>
                        <a:rPr lang="en-US" altLang="zh-CN" dirty="0" smtClean="0"/>
                        <a:t>Items </a:t>
                      </a:r>
                      <a:endParaRPr lang="zh-CN" altLang="en-US" dirty="0"/>
                    </a:p>
                  </a:txBody>
                  <a:tcPr/>
                </a:tc>
                <a:tc>
                  <a:txBody>
                    <a:bodyPr/>
                    <a:lstStyle/>
                    <a:p>
                      <a:pPr algn="ctr"/>
                      <a:r>
                        <a:rPr lang="en-US" altLang="zh-CN" dirty="0" smtClean="0"/>
                        <a:t>Main functions </a:t>
                      </a:r>
                      <a:endParaRPr lang="zh-CN" altLang="en-US" dirty="0"/>
                    </a:p>
                  </a:txBody>
                  <a:tcPr/>
                </a:tc>
              </a:tr>
              <a:tr h="370840">
                <a:tc>
                  <a:txBody>
                    <a:bodyPr/>
                    <a:lstStyle/>
                    <a:p>
                      <a:r>
                        <a:rPr lang="en-US" altLang="zh-CN" dirty="0" smtClean="0"/>
                        <a:t>Title </a:t>
                      </a:r>
                      <a:endParaRPr lang="zh-CN" altLang="en-US" dirty="0"/>
                    </a:p>
                  </a:txBody>
                  <a:tcPr/>
                </a:tc>
                <a:tc>
                  <a:txBody>
                    <a:bodyPr/>
                    <a:lstStyle/>
                    <a:p>
                      <a:pPr>
                        <a:buFont typeface="Arial" pitchFamily="34" charset="0"/>
                        <a:buChar char="•"/>
                      </a:pPr>
                      <a:r>
                        <a:rPr lang="en-US" altLang="zh-CN" dirty="0" smtClean="0"/>
                        <a:t>Summarizing the main</a:t>
                      </a:r>
                      <a:r>
                        <a:rPr lang="en-US" altLang="zh-CN" baseline="0" dirty="0" smtClean="0"/>
                        <a:t> text of the paper</a:t>
                      </a:r>
                    </a:p>
                    <a:p>
                      <a:pPr>
                        <a:buFont typeface="Arial" pitchFamily="34" charset="0"/>
                        <a:buChar char="•"/>
                      </a:pPr>
                      <a:r>
                        <a:rPr lang="en-US" altLang="zh-CN" baseline="0" dirty="0" smtClean="0"/>
                        <a:t>Attracting readers</a:t>
                      </a:r>
                      <a:endParaRPr lang="zh-CN" altLang="en-US" dirty="0"/>
                    </a:p>
                  </a:txBody>
                  <a:tcPr/>
                </a:tc>
              </a:tr>
              <a:tr h="370840">
                <a:tc>
                  <a:txBody>
                    <a:bodyPr/>
                    <a:lstStyle/>
                    <a:p>
                      <a:r>
                        <a:rPr lang="en-US" altLang="zh-CN" dirty="0" smtClean="0"/>
                        <a:t>Abstract </a:t>
                      </a:r>
                      <a:endParaRPr lang="zh-CN" altLang="en-US" dirty="0"/>
                    </a:p>
                  </a:txBody>
                  <a:tcPr/>
                </a:tc>
                <a:tc>
                  <a:txBody>
                    <a:bodyPr/>
                    <a:lstStyle/>
                    <a:p>
                      <a:pPr>
                        <a:buFont typeface="Arial" pitchFamily="34" charset="0"/>
                        <a:buChar char="•"/>
                      </a:pPr>
                      <a:r>
                        <a:rPr lang="en-US" altLang="zh-CN" dirty="0" smtClean="0"/>
                        <a:t>Explaining the background, topic, approach,</a:t>
                      </a:r>
                      <a:r>
                        <a:rPr lang="en-US" altLang="zh-CN" baseline="0" dirty="0" smtClean="0"/>
                        <a:t> conclusion, and significance</a:t>
                      </a:r>
                    </a:p>
                    <a:p>
                      <a:pPr>
                        <a:buFont typeface="Arial" pitchFamily="34" charset="0"/>
                        <a:buChar char="•"/>
                      </a:pPr>
                      <a:r>
                        <a:rPr lang="en-US" altLang="zh-CN" baseline="0" dirty="0" smtClean="0"/>
                        <a:t>Summarizing the paper</a:t>
                      </a:r>
                    </a:p>
                    <a:p>
                      <a:pPr>
                        <a:buFont typeface="Arial" pitchFamily="34" charset="0"/>
                        <a:buChar char="•"/>
                      </a:pPr>
                      <a:r>
                        <a:rPr lang="en-US" altLang="zh-CN" baseline="0" dirty="0" smtClean="0"/>
                        <a:t>Orienting readers to the paper</a:t>
                      </a:r>
                      <a:endParaRPr lang="zh-CN" altLang="en-US" dirty="0"/>
                    </a:p>
                  </a:txBody>
                  <a:tcPr/>
                </a:tc>
              </a:tr>
              <a:tr h="370840">
                <a:tc>
                  <a:txBody>
                    <a:bodyPr/>
                    <a:lstStyle/>
                    <a:p>
                      <a:r>
                        <a:rPr lang="en-US" altLang="zh-CN" dirty="0" smtClean="0"/>
                        <a:t>Keywords or indexing terms</a:t>
                      </a:r>
                      <a:endParaRPr lang="zh-CN" altLang="en-US" dirty="0"/>
                    </a:p>
                  </a:txBody>
                  <a:tcPr/>
                </a:tc>
                <a:tc>
                  <a:txBody>
                    <a:bodyPr/>
                    <a:lstStyle/>
                    <a:p>
                      <a:pPr>
                        <a:buFont typeface="Arial" pitchFamily="34" charset="0"/>
                        <a:buChar char="•"/>
                      </a:pPr>
                      <a:r>
                        <a:rPr lang="en-US" altLang="zh-CN" dirty="0" smtClean="0"/>
                        <a:t>Highlighting the focus using</a:t>
                      </a:r>
                      <a:r>
                        <a:rPr lang="en-US" altLang="zh-CN" baseline="0" dirty="0" smtClean="0"/>
                        <a:t> noun terms</a:t>
                      </a:r>
                      <a:endParaRPr lang="zh-CN" altLang="en-US" dirty="0"/>
                    </a:p>
                  </a:txBody>
                  <a:tcPr/>
                </a:tc>
              </a:tr>
              <a:tr h="370840">
                <a:tc>
                  <a:txBody>
                    <a:bodyPr/>
                    <a:lstStyle/>
                    <a:p>
                      <a:r>
                        <a:rPr lang="en-US" altLang="zh-CN" dirty="0" smtClean="0"/>
                        <a:t>Introduction </a:t>
                      </a:r>
                      <a:endParaRPr lang="zh-CN" altLang="en-US" dirty="0"/>
                    </a:p>
                  </a:txBody>
                  <a:tcPr/>
                </a:tc>
                <a:tc>
                  <a:txBody>
                    <a:bodyPr/>
                    <a:lstStyle/>
                    <a:p>
                      <a:pPr>
                        <a:buFont typeface="Arial" pitchFamily="34" charset="0"/>
                        <a:buChar char="•"/>
                      </a:pPr>
                      <a:r>
                        <a:rPr lang="en-US" altLang="zh-CN" dirty="0" smtClean="0"/>
                        <a:t>Introducing</a:t>
                      </a:r>
                      <a:r>
                        <a:rPr lang="en-US" altLang="zh-CN" baseline="0" dirty="0" smtClean="0"/>
                        <a:t> the research background</a:t>
                      </a:r>
                    </a:p>
                    <a:p>
                      <a:pPr>
                        <a:buFont typeface="Arial" pitchFamily="34" charset="0"/>
                        <a:buChar char="•"/>
                      </a:pPr>
                      <a:r>
                        <a:rPr lang="en-US" altLang="zh-CN" baseline="0" dirty="0" smtClean="0"/>
                        <a:t>Making a research orientation</a:t>
                      </a:r>
                    </a:p>
                    <a:p>
                      <a:pPr>
                        <a:buFont typeface="Arial" pitchFamily="34" charset="0"/>
                        <a:buChar char="•"/>
                      </a:pPr>
                      <a:r>
                        <a:rPr lang="en-US" altLang="zh-CN" baseline="0" dirty="0" smtClean="0"/>
                        <a:t>Stating the research purpose</a:t>
                      </a:r>
                      <a:endParaRPr lang="zh-CN" altLang="en-US" dirty="0"/>
                    </a:p>
                  </a:txBody>
                  <a:tcPr/>
                </a:tc>
              </a:tr>
              <a:tr h="370840">
                <a:tc>
                  <a:txBody>
                    <a:bodyPr/>
                    <a:lstStyle/>
                    <a:p>
                      <a:r>
                        <a:rPr lang="en-US" altLang="zh-CN" dirty="0" smtClean="0"/>
                        <a:t>Literature Review </a:t>
                      </a:r>
                      <a:endParaRPr lang="zh-CN" altLang="en-US" dirty="0"/>
                    </a:p>
                  </a:txBody>
                  <a:tcPr/>
                </a:tc>
                <a:tc>
                  <a:txBody>
                    <a:bodyPr/>
                    <a:lstStyle/>
                    <a:p>
                      <a:pPr>
                        <a:buFont typeface="Arial" pitchFamily="34" charset="0"/>
                        <a:buChar char="•"/>
                      </a:pPr>
                      <a:r>
                        <a:rPr lang="en-US" altLang="zh-CN" dirty="0" smtClean="0"/>
                        <a:t>Reviewing the previous research</a:t>
                      </a:r>
                      <a:endParaRPr lang="zh-CN" altLang="en-US" dirty="0"/>
                    </a:p>
                  </a:txBody>
                  <a:tcPr/>
                </a:tc>
              </a:tr>
              <a:tr h="370840">
                <a:tc>
                  <a:txBody>
                    <a:bodyPr/>
                    <a:lstStyle/>
                    <a:p>
                      <a:r>
                        <a:rPr lang="en-US" altLang="zh-CN" dirty="0" smtClean="0"/>
                        <a:t>Research Methodologies</a:t>
                      </a:r>
                      <a:r>
                        <a:rPr lang="en-US" altLang="zh-CN" baseline="0" dirty="0" smtClean="0"/>
                        <a:t> and Procedures</a:t>
                      </a:r>
                      <a:endParaRPr lang="zh-CN" altLang="en-US" dirty="0"/>
                    </a:p>
                  </a:txBody>
                  <a:tcPr/>
                </a:tc>
                <a:tc>
                  <a:txBody>
                    <a:bodyPr/>
                    <a:lstStyle/>
                    <a:p>
                      <a:pPr>
                        <a:buFont typeface="Arial" pitchFamily="34" charset="0"/>
                        <a:buChar char="•"/>
                      </a:pPr>
                      <a:r>
                        <a:rPr lang="en-US" altLang="zh-CN" dirty="0" smtClean="0"/>
                        <a:t>Specifying</a:t>
                      </a:r>
                      <a:r>
                        <a:rPr lang="en-US" altLang="zh-CN" baseline="0" dirty="0" smtClean="0"/>
                        <a:t> the methods and procedures used in the study</a:t>
                      </a:r>
                    </a:p>
                    <a:p>
                      <a:pPr>
                        <a:buFont typeface="Arial" pitchFamily="34" charset="0"/>
                        <a:buChar char="•"/>
                      </a:pPr>
                      <a:r>
                        <a:rPr lang="en-US" altLang="zh-CN" baseline="0" dirty="0" smtClean="0"/>
                        <a:t>Explaining the theoretical framework or models and the search design </a:t>
                      </a:r>
                    </a:p>
                    <a:p>
                      <a:pPr>
                        <a:buFont typeface="Arial" pitchFamily="34" charset="0"/>
                        <a:buChar char="•"/>
                      </a:pPr>
                      <a:r>
                        <a:rPr lang="en-US" altLang="zh-CN" baseline="0" dirty="0" smtClean="0"/>
                        <a:t>Clarifying data collection and treatment, and experimental apparatus and procedures</a:t>
                      </a:r>
                    </a:p>
                  </a:txBody>
                  <a:tcP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p:cNvGraphicFramePr>
            <a:graphicFrameLocks noGrp="1"/>
          </p:cNvGraphicFramePr>
          <p:nvPr>
            <p:ph idx="1"/>
          </p:nvPr>
        </p:nvGraphicFramePr>
        <p:xfrm>
          <a:off x="395536" y="712206"/>
          <a:ext cx="8363272" cy="5587497"/>
        </p:xfrm>
        <a:graphic>
          <a:graphicData uri="http://schemas.openxmlformats.org/drawingml/2006/table">
            <a:tbl>
              <a:tblPr firstRow="1" bandRow="1">
                <a:tableStyleId>{5C22544A-7EE6-4342-B048-85BDC9FD1C3A}</a:tableStyleId>
              </a:tblPr>
              <a:tblGrid>
                <a:gridCol w="2376264"/>
                <a:gridCol w="5987008"/>
              </a:tblGrid>
              <a:tr h="558297">
                <a:tc>
                  <a:txBody>
                    <a:bodyPr/>
                    <a:lstStyle/>
                    <a:p>
                      <a:pPr algn="ctr"/>
                      <a:r>
                        <a:rPr lang="en-US" altLang="zh-CN" dirty="0" smtClean="0"/>
                        <a:t>Items </a:t>
                      </a:r>
                      <a:endParaRPr lang="zh-CN" altLang="en-US" dirty="0"/>
                    </a:p>
                  </a:txBody>
                  <a:tcPr/>
                </a:tc>
                <a:tc>
                  <a:txBody>
                    <a:bodyPr/>
                    <a:lstStyle/>
                    <a:p>
                      <a:pPr algn="ctr"/>
                      <a:r>
                        <a:rPr lang="en-US" altLang="zh-CN" dirty="0" smtClean="0"/>
                        <a:t>Main functions </a:t>
                      </a:r>
                      <a:endParaRPr lang="zh-CN" altLang="en-US" dirty="0"/>
                    </a:p>
                  </a:txBody>
                  <a:tcPr/>
                </a:tc>
              </a:tr>
              <a:tr h="558297">
                <a:tc>
                  <a:txBody>
                    <a:bodyPr/>
                    <a:lstStyle/>
                    <a:p>
                      <a:r>
                        <a:rPr lang="en-US" altLang="zh-CN" dirty="0" smtClean="0"/>
                        <a:t>Results and Findings</a:t>
                      </a:r>
                      <a:endParaRPr lang="zh-CN" altLang="en-US" dirty="0"/>
                    </a:p>
                  </a:txBody>
                  <a:tcPr/>
                </a:tc>
                <a:tc>
                  <a:txBody>
                    <a:bodyPr/>
                    <a:lstStyle/>
                    <a:p>
                      <a:pPr>
                        <a:buFont typeface="Arial" pitchFamily="34" charset="0"/>
                        <a:buChar char="•"/>
                      </a:pPr>
                      <a:r>
                        <a:rPr lang="en-US" altLang="zh-CN" dirty="0" smtClean="0"/>
                        <a:t>Summarizing the main results and findings</a:t>
                      </a:r>
                    </a:p>
                    <a:p>
                      <a:pPr>
                        <a:buFont typeface="Arial" pitchFamily="34" charset="0"/>
                        <a:buChar char="•"/>
                      </a:pPr>
                      <a:r>
                        <a:rPr lang="en-US" altLang="zh-CN" baseline="0" dirty="0" smtClean="0"/>
                        <a:t>Interpreting or commenting on the most important results with important figures (shown in graphs, tables and diagrams)</a:t>
                      </a:r>
                      <a:endParaRPr lang="zh-CN" altLang="en-US" dirty="0"/>
                    </a:p>
                  </a:txBody>
                  <a:tcPr/>
                </a:tc>
              </a:tr>
              <a:tr h="558297">
                <a:tc>
                  <a:txBody>
                    <a:bodyPr/>
                    <a:lstStyle/>
                    <a:p>
                      <a:r>
                        <a:rPr lang="en-US" altLang="zh-CN" dirty="0" smtClean="0"/>
                        <a:t>Discussion</a:t>
                      </a:r>
                      <a:endParaRPr lang="zh-CN" altLang="en-US" dirty="0"/>
                    </a:p>
                  </a:txBody>
                  <a:tcPr/>
                </a:tc>
                <a:tc>
                  <a:txBody>
                    <a:bodyPr/>
                    <a:lstStyle/>
                    <a:p>
                      <a:pPr>
                        <a:buFont typeface="Arial" pitchFamily="34" charset="0"/>
                        <a:buChar char="•"/>
                      </a:pPr>
                      <a:r>
                        <a:rPr lang="en-US" altLang="zh-CN" dirty="0" smtClean="0"/>
                        <a:t>Expounding the interrelations between the observed facts and their underlying causes</a:t>
                      </a:r>
                    </a:p>
                    <a:p>
                      <a:pPr>
                        <a:buFont typeface="Arial" pitchFamily="34" charset="0"/>
                        <a:buChar char="•"/>
                      </a:pPr>
                      <a:r>
                        <a:rPr lang="en-US" altLang="zh-CN" dirty="0" smtClean="0"/>
                        <a:t>Analyzing the data</a:t>
                      </a:r>
                    </a:p>
                    <a:p>
                      <a:pPr>
                        <a:buFont typeface="Arial" pitchFamily="34" charset="0"/>
                        <a:buChar char="•"/>
                      </a:pPr>
                      <a:r>
                        <a:rPr lang="en-US" altLang="zh-CN" dirty="0" smtClean="0"/>
                        <a:t>Comparing</a:t>
                      </a:r>
                      <a:r>
                        <a:rPr lang="en-US" altLang="zh-CN" baseline="0" dirty="0" smtClean="0"/>
                        <a:t> the results with previous studies and the original hypothesis</a:t>
                      </a:r>
                    </a:p>
                    <a:p>
                      <a:pPr>
                        <a:buFont typeface="Arial" pitchFamily="34" charset="0"/>
                        <a:buChar char="•"/>
                      </a:pPr>
                      <a:r>
                        <a:rPr lang="en-US" altLang="zh-CN" baseline="0" dirty="0" smtClean="0"/>
                        <a:t>Developing the hypothesis and speculations</a:t>
                      </a:r>
                    </a:p>
                    <a:p>
                      <a:pPr>
                        <a:buFont typeface="Arial" pitchFamily="34" charset="0"/>
                        <a:buChar char="•"/>
                      </a:pPr>
                      <a:r>
                        <a:rPr lang="en-US" altLang="zh-CN" baseline="0" dirty="0" smtClean="0"/>
                        <a:t>Highlighting the viewpoints</a:t>
                      </a:r>
                    </a:p>
                    <a:p>
                      <a:pPr>
                        <a:buFont typeface="Arial" pitchFamily="34" charset="0"/>
                        <a:buChar char="•"/>
                      </a:pPr>
                      <a:r>
                        <a:rPr lang="en-US" altLang="zh-CN" baseline="0" dirty="0" smtClean="0"/>
                        <a:t>Mentioning the limitations of the study</a:t>
                      </a:r>
                      <a:endParaRPr lang="zh-CN" altLang="en-US" dirty="0"/>
                    </a:p>
                  </a:txBody>
                  <a:tcPr/>
                </a:tc>
              </a:tr>
              <a:tr h="558297">
                <a:tc>
                  <a:txBody>
                    <a:bodyPr/>
                    <a:lstStyle/>
                    <a:p>
                      <a:r>
                        <a:rPr lang="en-US" altLang="zh-CN" dirty="0" smtClean="0"/>
                        <a:t>Conclusion</a:t>
                      </a:r>
                      <a:r>
                        <a:rPr lang="en-US" altLang="zh-CN" baseline="0" dirty="0" smtClean="0"/>
                        <a:t> </a:t>
                      </a:r>
                      <a:endParaRPr lang="zh-CN" altLang="en-US" dirty="0"/>
                    </a:p>
                  </a:txBody>
                  <a:tcPr/>
                </a:tc>
                <a:tc>
                  <a:txBody>
                    <a:bodyPr/>
                    <a:lstStyle/>
                    <a:p>
                      <a:pPr>
                        <a:buFont typeface="Arial" pitchFamily="34" charset="0"/>
                        <a:buChar char="•"/>
                      </a:pPr>
                      <a:r>
                        <a:rPr lang="en-US" altLang="zh-CN" dirty="0" smtClean="0"/>
                        <a:t>Summarizing</a:t>
                      </a:r>
                      <a:r>
                        <a:rPr lang="en-US" altLang="zh-CN" baseline="0" dirty="0" smtClean="0"/>
                        <a:t> the main points of the study</a:t>
                      </a:r>
                    </a:p>
                    <a:p>
                      <a:pPr>
                        <a:buFont typeface="Arial" pitchFamily="34" charset="0"/>
                        <a:buChar char="•"/>
                      </a:pPr>
                      <a:r>
                        <a:rPr lang="en-US" altLang="zh-CN" baseline="0" dirty="0" smtClean="0"/>
                        <a:t>Presenting the conclusion</a:t>
                      </a:r>
                    </a:p>
                    <a:p>
                      <a:pPr>
                        <a:buFont typeface="Arial" pitchFamily="34" charset="0"/>
                        <a:buChar char="•"/>
                      </a:pPr>
                      <a:r>
                        <a:rPr lang="en-US" altLang="zh-CN" baseline="0" dirty="0" smtClean="0"/>
                        <a:t>Providing implications and suggestions for future work</a:t>
                      </a:r>
                      <a:endParaRPr lang="zh-CN" altLang="en-US" dirty="0"/>
                    </a:p>
                  </a:txBody>
                  <a:tcPr/>
                </a:tc>
              </a:tr>
              <a:tr h="558297">
                <a:tc>
                  <a:txBody>
                    <a:bodyPr/>
                    <a:lstStyle/>
                    <a:p>
                      <a:r>
                        <a:rPr lang="en-US" altLang="zh-CN" dirty="0" smtClean="0"/>
                        <a:t>References</a:t>
                      </a:r>
                      <a:r>
                        <a:rPr lang="en-US" altLang="zh-CN" baseline="0" dirty="0" smtClean="0"/>
                        <a:t> </a:t>
                      </a:r>
                      <a:endParaRPr lang="zh-CN" altLang="en-US" dirty="0"/>
                    </a:p>
                  </a:txBody>
                  <a:tcPr/>
                </a:tc>
                <a:tc>
                  <a:txBody>
                    <a:bodyPr/>
                    <a:lstStyle/>
                    <a:p>
                      <a:pPr>
                        <a:buFont typeface="Arial" pitchFamily="34" charset="0"/>
                        <a:buChar char="•"/>
                      </a:pPr>
                      <a:r>
                        <a:rPr lang="en-US" altLang="zh-CN" dirty="0" smtClean="0"/>
                        <a:t>Showing respect for previous</a:t>
                      </a:r>
                      <a:r>
                        <a:rPr lang="en-US" altLang="zh-CN" baseline="0" dirty="0" smtClean="0"/>
                        <a:t> work</a:t>
                      </a:r>
                    </a:p>
                    <a:p>
                      <a:pPr>
                        <a:buFont typeface="Arial" pitchFamily="34" charset="0"/>
                        <a:buChar char="•"/>
                      </a:pPr>
                      <a:r>
                        <a:rPr lang="en-US" altLang="zh-CN" baseline="0" dirty="0" smtClean="0"/>
                        <a:t>Facilitating the literature search</a:t>
                      </a:r>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What are the advantages of using this structure? What are the disadvantages?</a:t>
            </a:r>
          </a:p>
          <a:p>
            <a:endParaRPr lang="en-US" altLang="zh-CN" dirty="0" smtClean="0"/>
          </a:p>
          <a:p>
            <a:r>
              <a:rPr lang="en-US" altLang="zh-CN" dirty="0" smtClean="0"/>
              <a:t>How could you change this structure?</a:t>
            </a:r>
          </a:p>
          <a:p>
            <a:endParaRPr lang="en-US" altLang="zh-CN" dirty="0" smtClean="0"/>
          </a:p>
          <a:p>
            <a:pPr>
              <a:tabLst>
                <a:tab pos="1527175" algn="l"/>
              </a:tabLst>
            </a:pPr>
            <a:r>
              <a:rPr lang="en-US" altLang="zh-CN" dirty="0" smtClean="0"/>
              <a:t>What structure is common in your discipline?</a:t>
            </a:r>
            <a:endParaRPr lang="zh-CN" altLang="en-US" dirty="0"/>
          </a:p>
        </p:txBody>
      </p:sp>
    </p:spTree>
    <p:extLst>
      <p:ext uri="{BB962C8B-B14F-4D97-AF65-F5344CB8AC3E}">
        <p14:creationId xmlns:p14="http://schemas.microsoft.com/office/powerpoint/2010/main" val="3963121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404664"/>
            <a:ext cx="8229600" cy="1066800"/>
          </a:xfrm>
        </p:spPr>
        <p:txBody>
          <a:bodyPr/>
          <a:lstStyle/>
          <a:p>
            <a:r>
              <a:rPr lang="en-US" altLang="zh-CN" dirty="0" smtClean="0"/>
              <a:t>IMRAD structure</a:t>
            </a:r>
            <a:endParaRPr lang="zh-CN" altLang="en-US" dirty="0"/>
          </a:p>
        </p:txBody>
      </p:sp>
      <p:sp>
        <p:nvSpPr>
          <p:cNvPr id="3" name="内容占位符 2"/>
          <p:cNvSpPr>
            <a:spLocks noGrp="1"/>
          </p:cNvSpPr>
          <p:nvPr>
            <p:ph idx="1"/>
          </p:nvPr>
        </p:nvSpPr>
        <p:spPr>
          <a:xfrm>
            <a:off x="179512" y="1340768"/>
            <a:ext cx="8229600" cy="4325112"/>
          </a:xfrm>
        </p:spPr>
        <p:txBody>
          <a:bodyPr/>
          <a:lstStyle/>
          <a:p>
            <a:r>
              <a:rPr lang="en-US" altLang="zh-CN" dirty="0" smtClean="0"/>
              <a:t>Guess what each letter stands for? Fill in the cart below.</a:t>
            </a:r>
          </a:p>
          <a:p>
            <a:endParaRPr lang="zh-CN" altLang="en-US" dirty="0"/>
          </a:p>
        </p:txBody>
      </p:sp>
      <p:graphicFrame>
        <p:nvGraphicFramePr>
          <p:cNvPr id="4" name="表格 3"/>
          <p:cNvGraphicFramePr>
            <a:graphicFrameLocks noGrp="1"/>
          </p:cNvGraphicFramePr>
          <p:nvPr/>
        </p:nvGraphicFramePr>
        <p:xfrm>
          <a:off x="0" y="2348882"/>
          <a:ext cx="9036497" cy="4176462"/>
        </p:xfrm>
        <a:graphic>
          <a:graphicData uri="http://schemas.openxmlformats.org/drawingml/2006/table">
            <a:tbl>
              <a:tblPr firstRow="1" bandRow="1">
                <a:tableStyleId>{5C22544A-7EE6-4342-B048-85BDC9FD1C3A}</a:tableStyleId>
              </a:tblPr>
              <a:tblGrid>
                <a:gridCol w="602432"/>
                <a:gridCol w="3609528"/>
                <a:gridCol w="4824537"/>
              </a:tblGrid>
              <a:tr h="696077">
                <a:tc>
                  <a:txBody>
                    <a:bodyPr/>
                    <a:lstStyle/>
                    <a:p>
                      <a:endParaRPr lang="zh-CN" altLang="en-US" dirty="0"/>
                    </a:p>
                  </a:txBody>
                  <a:tcPr/>
                </a:tc>
                <a:tc>
                  <a:txBody>
                    <a:bodyPr/>
                    <a:lstStyle/>
                    <a:p>
                      <a:r>
                        <a:rPr lang="en-US" altLang="zh-CN" dirty="0" smtClean="0"/>
                        <a:t>What is the section heading?</a:t>
                      </a:r>
                      <a:endParaRPr lang="zh-CN" altLang="en-US" dirty="0"/>
                    </a:p>
                  </a:txBody>
                  <a:tcPr/>
                </a:tc>
                <a:tc>
                  <a:txBody>
                    <a:bodyPr/>
                    <a:lstStyle/>
                    <a:p>
                      <a:r>
                        <a:rPr lang="en-US" altLang="zh-CN" dirty="0" smtClean="0"/>
                        <a:t>What content</a:t>
                      </a:r>
                      <a:r>
                        <a:rPr lang="en-US" altLang="zh-CN" baseline="0" dirty="0" smtClean="0"/>
                        <a:t> is included in this section?</a:t>
                      </a:r>
                      <a:endParaRPr lang="zh-CN" altLang="en-US" dirty="0"/>
                    </a:p>
                  </a:txBody>
                  <a:tcPr/>
                </a:tc>
              </a:tr>
              <a:tr h="696077">
                <a:tc>
                  <a:txBody>
                    <a:bodyPr/>
                    <a:lstStyle/>
                    <a:p>
                      <a:r>
                        <a:rPr lang="en-US" altLang="zh-CN" dirty="0" smtClean="0"/>
                        <a:t>I</a:t>
                      </a:r>
                      <a:endParaRPr lang="zh-CN" altLang="en-US" dirty="0"/>
                    </a:p>
                  </a:txBody>
                  <a:tcPr/>
                </a:tc>
                <a:tc>
                  <a:txBody>
                    <a:bodyPr/>
                    <a:lstStyle/>
                    <a:p>
                      <a:endParaRPr lang="zh-CN" altLang="en-US" dirty="0"/>
                    </a:p>
                  </a:txBody>
                  <a:tcPr/>
                </a:tc>
                <a:tc>
                  <a:txBody>
                    <a:bodyPr/>
                    <a:lstStyle/>
                    <a:p>
                      <a:endParaRPr lang="zh-CN" altLang="en-US"/>
                    </a:p>
                  </a:txBody>
                  <a:tcPr/>
                </a:tc>
              </a:tr>
              <a:tr h="696077">
                <a:tc>
                  <a:txBody>
                    <a:bodyPr/>
                    <a:lstStyle/>
                    <a:p>
                      <a:r>
                        <a:rPr lang="en-US" altLang="zh-CN" dirty="0" smtClean="0"/>
                        <a:t>M</a:t>
                      </a:r>
                      <a:endParaRPr lang="zh-CN" altLang="en-US" dirty="0"/>
                    </a:p>
                  </a:txBody>
                  <a:tcPr/>
                </a:tc>
                <a:tc>
                  <a:txBody>
                    <a:bodyPr/>
                    <a:lstStyle/>
                    <a:p>
                      <a:endParaRPr lang="zh-CN" altLang="en-US"/>
                    </a:p>
                  </a:txBody>
                  <a:tcPr/>
                </a:tc>
                <a:tc>
                  <a:txBody>
                    <a:bodyPr/>
                    <a:lstStyle/>
                    <a:p>
                      <a:endParaRPr lang="zh-CN" altLang="en-US"/>
                    </a:p>
                  </a:txBody>
                  <a:tcPr/>
                </a:tc>
              </a:tr>
              <a:tr h="696077">
                <a:tc>
                  <a:txBody>
                    <a:bodyPr/>
                    <a:lstStyle/>
                    <a:p>
                      <a:r>
                        <a:rPr lang="en-US" altLang="zh-CN" dirty="0" smtClean="0"/>
                        <a:t>R</a:t>
                      </a:r>
                      <a:endParaRPr lang="zh-CN" altLang="en-US" dirty="0"/>
                    </a:p>
                  </a:txBody>
                  <a:tcPr/>
                </a:tc>
                <a:tc>
                  <a:txBody>
                    <a:bodyPr/>
                    <a:lstStyle/>
                    <a:p>
                      <a:endParaRPr lang="zh-CN" altLang="en-US"/>
                    </a:p>
                  </a:txBody>
                  <a:tcPr/>
                </a:tc>
                <a:tc>
                  <a:txBody>
                    <a:bodyPr/>
                    <a:lstStyle/>
                    <a:p>
                      <a:endParaRPr lang="zh-CN" altLang="en-US"/>
                    </a:p>
                  </a:txBody>
                  <a:tcPr/>
                </a:tc>
              </a:tr>
              <a:tr h="696077">
                <a:tc gridSpan="3">
                  <a:txBody>
                    <a:bodyPr/>
                    <a:lstStyle/>
                    <a:p>
                      <a:pPr algn="ctr"/>
                      <a:r>
                        <a:rPr lang="en-US" altLang="zh-CN" dirty="0" smtClean="0"/>
                        <a:t>AND</a:t>
                      </a:r>
                      <a:endParaRPr lang="zh-CN" altLang="en-US" dirty="0"/>
                    </a:p>
                  </a:txBody>
                  <a:tcPr/>
                </a:tc>
                <a:tc hMerge="1">
                  <a:txBody>
                    <a:bodyPr/>
                    <a:lstStyle/>
                    <a:p>
                      <a:endParaRPr lang="zh-CN" altLang="en-US" dirty="0"/>
                    </a:p>
                  </a:txBody>
                  <a:tcPr/>
                </a:tc>
                <a:tc hMerge="1">
                  <a:txBody>
                    <a:bodyPr/>
                    <a:lstStyle/>
                    <a:p>
                      <a:endParaRPr lang="zh-CN" altLang="en-US" dirty="0"/>
                    </a:p>
                  </a:txBody>
                  <a:tcPr/>
                </a:tc>
              </a:tr>
              <a:tr h="696077">
                <a:tc>
                  <a:txBody>
                    <a:bodyPr/>
                    <a:lstStyle/>
                    <a:p>
                      <a:r>
                        <a:rPr lang="en-US" altLang="zh-CN" dirty="0" smtClean="0"/>
                        <a:t>D</a:t>
                      </a:r>
                      <a:endParaRPr lang="zh-CN" altLang="en-US" dirty="0"/>
                    </a:p>
                  </a:txBody>
                  <a:tcPr/>
                </a:tc>
                <a:tc>
                  <a:txBody>
                    <a:bodyPr/>
                    <a:lstStyle/>
                    <a:p>
                      <a:endParaRPr lang="zh-CN" altLang="en-US" dirty="0"/>
                    </a:p>
                  </a:txBody>
                  <a:tcPr/>
                </a:tc>
                <a:tc>
                  <a:txBody>
                    <a:bodyPr/>
                    <a:lstStyle/>
                    <a:p>
                      <a:endParaRPr lang="zh-CN" altLang="en-US" dirty="0"/>
                    </a:p>
                  </a:txBody>
                  <a:tcPr/>
                </a:tc>
              </a:tr>
            </a:tbl>
          </a:graphicData>
        </a:graphic>
      </p:graphicFrame>
    </p:spTree>
    <p:extLst>
      <p:ext uri="{BB962C8B-B14F-4D97-AF65-F5344CB8AC3E}">
        <p14:creationId xmlns:p14="http://schemas.microsoft.com/office/powerpoint/2010/main" val="17800641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SPRE </a:t>
            </a:r>
            <a:endParaRPr lang="zh-CN" altLang="en-US" dirty="0"/>
          </a:p>
        </p:txBody>
      </p:sp>
      <p:sp>
        <p:nvSpPr>
          <p:cNvPr id="3" name="内容占位符 2"/>
          <p:cNvSpPr>
            <a:spLocks noGrp="1"/>
          </p:cNvSpPr>
          <p:nvPr>
            <p:ph idx="1"/>
          </p:nvPr>
        </p:nvSpPr>
        <p:spPr/>
        <p:txBody>
          <a:bodyPr/>
          <a:lstStyle/>
          <a:p>
            <a:r>
              <a:rPr lang="en-GB" altLang="zh-CN" dirty="0"/>
              <a:t>Situation–Problem–Response–Evaluation (S-P-R-E) pattern</a:t>
            </a:r>
            <a:endParaRPr lang="zh-CN" altLang="en-US" dirty="0"/>
          </a:p>
        </p:txBody>
      </p:sp>
    </p:spTree>
    <p:extLst>
      <p:ext uri="{BB962C8B-B14F-4D97-AF65-F5344CB8AC3E}">
        <p14:creationId xmlns:p14="http://schemas.microsoft.com/office/powerpoint/2010/main" val="23967068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4847340-B77E-4F92-91A1-E4B4834B2BFD}"/>
              </a:ext>
            </a:extLst>
          </p:cNvPr>
          <p:cNvSpPr>
            <a:spLocks noGrp="1"/>
          </p:cNvSpPr>
          <p:nvPr>
            <p:ph type="title"/>
          </p:nvPr>
        </p:nvSpPr>
        <p:spPr/>
        <p:txBody>
          <a:bodyPr/>
          <a:lstStyle/>
          <a:p>
            <a:r>
              <a:rPr lang="en-US" altLang="zh-CN" dirty="0"/>
              <a:t>Understanding Process Writing</a:t>
            </a:r>
            <a:endParaRPr lang="zh-CN" altLang="en-US" dirty="0"/>
          </a:p>
        </p:txBody>
      </p:sp>
      <p:sp>
        <p:nvSpPr>
          <p:cNvPr id="3" name="内容占位符 2">
            <a:extLst>
              <a:ext uri="{FF2B5EF4-FFF2-40B4-BE49-F238E27FC236}">
                <a16:creationId xmlns:a16="http://schemas.microsoft.com/office/drawing/2014/main" xmlns="" id="{EB1A71A7-27AE-49D5-80CA-8DADC721259D}"/>
              </a:ext>
            </a:extLst>
          </p:cNvPr>
          <p:cNvSpPr>
            <a:spLocks noGrp="1"/>
          </p:cNvSpPr>
          <p:nvPr>
            <p:ph sz="quarter" idx="1"/>
          </p:nvPr>
        </p:nvSpPr>
        <p:spPr/>
        <p:txBody>
          <a:bodyPr/>
          <a:lstStyle/>
          <a:p>
            <a:endParaRPr lang="zh-CN" altLang="en-US"/>
          </a:p>
        </p:txBody>
      </p:sp>
      <p:pic>
        <p:nvPicPr>
          <p:cNvPr id="4" name="图片 3">
            <a:extLst>
              <a:ext uri="{FF2B5EF4-FFF2-40B4-BE49-F238E27FC236}">
                <a16:creationId xmlns:a16="http://schemas.microsoft.com/office/drawing/2014/main" xmlns="" id="{F301C1F8-3517-4B13-879B-1D7437E0F818}"/>
              </a:ext>
            </a:extLst>
          </p:cNvPr>
          <p:cNvPicPr>
            <a:picLocks noChangeAspect="1"/>
          </p:cNvPicPr>
          <p:nvPr/>
        </p:nvPicPr>
        <p:blipFill>
          <a:blip r:embed="rId2" cstate="print"/>
          <a:stretch>
            <a:fillRect/>
          </a:stretch>
        </p:blipFill>
        <p:spPr>
          <a:xfrm>
            <a:off x="1259632" y="2348880"/>
            <a:ext cx="5924550" cy="3638550"/>
          </a:xfrm>
          <a:prstGeom prst="rect">
            <a:avLst/>
          </a:prstGeom>
        </p:spPr>
      </p:pic>
    </p:spTree>
    <p:extLst>
      <p:ext uri="{BB962C8B-B14F-4D97-AF65-F5344CB8AC3E}">
        <p14:creationId xmlns:p14="http://schemas.microsoft.com/office/powerpoint/2010/main" val="2248221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23528" y="980728"/>
            <a:ext cx="8363272" cy="5593808"/>
          </a:xfrm>
        </p:spPr>
        <p:txBody>
          <a:bodyPr>
            <a:normAutofit fontScale="92500" lnSpcReduction="20000"/>
          </a:bodyPr>
          <a:lstStyle/>
          <a:p>
            <a:r>
              <a:rPr lang="en-US" altLang="zh-CN" dirty="0"/>
              <a:t>Example 1</a:t>
            </a:r>
          </a:p>
          <a:p>
            <a:endParaRPr lang="en-US" altLang="zh-CN" dirty="0"/>
          </a:p>
          <a:p>
            <a:r>
              <a:rPr lang="en-US" altLang="zh-CN" dirty="0"/>
              <a:t>Essay title:   By comparing Beijing to other cities around the world, discuss the extent to which Beijing has addressed the need for green space in the city.</a:t>
            </a:r>
          </a:p>
          <a:p>
            <a:endParaRPr lang="en-US" altLang="zh-CN" dirty="0"/>
          </a:p>
          <a:p>
            <a:endParaRPr lang="en-US" altLang="zh-CN" dirty="0"/>
          </a:p>
          <a:p>
            <a:r>
              <a:rPr lang="en-US" altLang="zh-CN" dirty="0"/>
              <a:t>Questions:  To what extent has Beijing successfully incorporated green space in the city?  What other city’s have done so?  E.g. New York City?</a:t>
            </a:r>
          </a:p>
          <a:p>
            <a:r>
              <a:rPr lang="en-US" altLang="zh-CN" dirty="0"/>
              <a:t>                        </a:t>
            </a:r>
          </a:p>
          <a:p>
            <a:endParaRPr lang="en-US" altLang="zh-CN" dirty="0"/>
          </a:p>
          <a:p>
            <a:r>
              <a:rPr lang="en-US" altLang="zh-CN" dirty="0"/>
              <a:t>Possible answer: It’s made some improvements…but it could do more, especially when you look at the example of New York city!</a:t>
            </a:r>
          </a:p>
          <a:p>
            <a:endParaRPr lang="zh-CN" altLang="en-US" dirty="0"/>
          </a:p>
        </p:txBody>
      </p:sp>
    </p:spTree>
    <p:extLst>
      <p:ext uri="{BB962C8B-B14F-4D97-AF65-F5344CB8AC3E}">
        <p14:creationId xmlns:p14="http://schemas.microsoft.com/office/powerpoint/2010/main" val="1906816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95536" y="1052736"/>
            <a:ext cx="8229600" cy="4325112"/>
          </a:xfrm>
        </p:spPr>
        <p:txBody>
          <a:bodyPr>
            <a:normAutofit fontScale="77500" lnSpcReduction="20000"/>
          </a:bodyPr>
          <a:lstStyle/>
          <a:p>
            <a:pPr algn="just">
              <a:lnSpc>
                <a:spcPct val="115000"/>
              </a:lnSpc>
              <a:spcAft>
                <a:spcPts val="0"/>
              </a:spcAft>
            </a:pPr>
            <a:r>
              <a:rPr lang="en-US" altLang="zh-CN" kern="100" dirty="0">
                <a:latin typeface="Arial"/>
                <a:cs typeface="Arial"/>
              </a:rPr>
              <a:t>Which of the thesis statements below a, b, or c is more effective?  Why?  Could you think of a more effective one if you don’t like any of them?</a:t>
            </a:r>
            <a:endParaRPr lang="zh-CN" altLang="zh-CN" kern="100" dirty="0">
              <a:latin typeface="Calibri"/>
              <a:cs typeface="Arial"/>
            </a:endParaRPr>
          </a:p>
          <a:p>
            <a:pPr marL="109728" indent="0" algn="just">
              <a:lnSpc>
                <a:spcPct val="115000"/>
              </a:lnSpc>
              <a:spcAft>
                <a:spcPts val="0"/>
              </a:spcAft>
              <a:buNone/>
            </a:pPr>
            <a:r>
              <a:rPr lang="en-US" altLang="zh-CN" kern="100" dirty="0">
                <a:latin typeface="Calibri"/>
                <a:cs typeface="Arial"/>
              </a:rPr>
              <a:t> </a:t>
            </a:r>
            <a:endParaRPr lang="zh-CN" altLang="zh-CN" kern="100" dirty="0">
              <a:latin typeface="Calibri"/>
              <a:cs typeface="Arial"/>
            </a:endParaRPr>
          </a:p>
          <a:p>
            <a:pPr marL="201168" indent="0" algn="just">
              <a:lnSpc>
                <a:spcPct val="115000"/>
              </a:lnSpc>
              <a:spcAft>
                <a:spcPts val="0"/>
              </a:spcAft>
              <a:buNone/>
            </a:pPr>
            <a:r>
              <a:rPr lang="en-US" altLang="zh-CN" kern="100" dirty="0">
                <a:latin typeface="Arial"/>
                <a:ea typeface="Times New Roman"/>
              </a:rPr>
              <a:t>a</a:t>
            </a:r>
            <a:r>
              <a:rPr lang="en-US" altLang="zh-CN" kern="100" dirty="0" smtClean="0">
                <a:latin typeface="Arial"/>
                <a:ea typeface="Times New Roman"/>
              </a:rPr>
              <a:t>. Beijing </a:t>
            </a:r>
            <a:r>
              <a:rPr lang="en-US" altLang="zh-CN" kern="100" dirty="0">
                <a:latin typeface="Arial"/>
                <a:ea typeface="Times New Roman"/>
              </a:rPr>
              <a:t>has made excellent progress in greening the city.</a:t>
            </a:r>
            <a:endParaRPr lang="zh-CN" altLang="zh-CN" kern="100" dirty="0">
              <a:latin typeface="Times New Roman"/>
              <a:ea typeface="Times New Roman"/>
            </a:endParaRPr>
          </a:p>
          <a:p>
            <a:pPr marL="201168" indent="0" algn="just">
              <a:lnSpc>
                <a:spcPct val="115000"/>
              </a:lnSpc>
              <a:spcAft>
                <a:spcPts val="0"/>
              </a:spcAft>
              <a:buNone/>
            </a:pPr>
            <a:r>
              <a:rPr lang="en-US" altLang="zh-CN" kern="100" dirty="0">
                <a:latin typeface="Times New Roman"/>
                <a:ea typeface="Times New Roman"/>
              </a:rPr>
              <a:t> </a:t>
            </a:r>
            <a:endParaRPr lang="zh-CN" altLang="zh-CN" kern="100" dirty="0">
              <a:latin typeface="Times New Roman"/>
              <a:ea typeface="Times New Roman"/>
            </a:endParaRPr>
          </a:p>
          <a:p>
            <a:pPr marL="201168" indent="0" algn="just">
              <a:lnSpc>
                <a:spcPct val="115000"/>
              </a:lnSpc>
              <a:spcAft>
                <a:spcPts val="0"/>
              </a:spcAft>
              <a:buNone/>
            </a:pPr>
            <a:r>
              <a:rPr lang="en-US" altLang="zh-CN" kern="100" dirty="0" smtClean="0">
                <a:solidFill>
                  <a:srgbClr val="000000"/>
                </a:solidFill>
                <a:latin typeface="Arial"/>
                <a:ea typeface="Times New Roman"/>
              </a:rPr>
              <a:t>b. Beijing </a:t>
            </a:r>
            <a:r>
              <a:rPr lang="en-US" altLang="zh-CN" kern="100" dirty="0">
                <a:solidFill>
                  <a:srgbClr val="000000"/>
                </a:solidFill>
                <a:latin typeface="Arial"/>
                <a:ea typeface="Times New Roman"/>
              </a:rPr>
              <a:t>is indeed a great example to other cities that wish to create greener urban spaces.</a:t>
            </a:r>
            <a:endParaRPr lang="zh-CN" altLang="zh-CN" kern="100" dirty="0">
              <a:latin typeface="Times New Roman"/>
              <a:ea typeface="Times New Roman"/>
            </a:endParaRPr>
          </a:p>
          <a:p>
            <a:pPr marL="201168" indent="0" algn="just">
              <a:spcAft>
                <a:spcPts val="0"/>
              </a:spcAft>
              <a:buNone/>
            </a:pPr>
            <a:r>
              <a:rPr lang="en-US" altLang="zh-CN" kern="100" dirty="0">
                <a:latin typeface="Times New Roman"/>
                <a:ea typeface="Times New Roman"/>
              </a:rPr>
              <a:t> </a:t>
            </a:r>
            <a:endParaRPr lang="zh-CN" altLang="zh-CN" kern="100" dirty="0">
              <a:latin typeface="Times New Roman"/>
              <a:ea typeface="Times New Roman"/>
            </a:endParaRPr>
          </a:p>
          <a:p>
            <a:pPr marL="109728" indent="0">
              <a:buNone/>
            </a:pPr>
            <a:r>
              <a:rPr lang="en-US" altLang="zh-CN" dirty="0" smtClean="0">
                <a:solidFill>
                  <a:srgbClr val="000000"/>
                </a:solidFill>
                <a:latin typeface="Arial"/>
              </a:rPr>
              <a:t> c. Although </a:t>
            </a:r>
            <a:r>
              <a:rPr lang="en-US" altLang="zh-CN" dirty="0">
                <a:solidFill>
                  <a:srgbClr val="000000"/>
                </a:solidFill>
                <a:latin typeface="Arial"/>
              </a:rPr>
              <a:t>Beijing has made significant improvements in the greening of the city, much can be learned from policy developments in other cities such as New York.</a:t>
            </a:r>
            <a:endParaRPr lang="zh-CN" altLang="en-US" dirty="0"/>
          </a:p>
        </p:txBody>
      </p:sp>
    </p:spTree>
    <p:extLst>
      <p:ext uri="{BB962C8B-B14F-4D97-AF65-F5344CB8AC3E}">
        <p14:creationId xmlns:p14="http://schemas.microsoft.com/office/powerpoint/2010/main" val="1996896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 What is your thesis statement?</a:t>
            </a:r>
            <a:endParaRPr lang="zh-CN" altLang="zh-CN" dirty="0"/>
          </a:p>
          <a:p>
            <a:endParaRPr lang="zh-CN" altLang="en-US" dirty="0"/>
          </a:p>
        </p:txBody>
      </p:sp>
    </p:spTree>
    <p:extLst>
      <p:ext uri="{BB962C8B-B14F-4D97-AF65-F5344CB8AC3E}">
        <p14:creationId xmlns:p14="http://schemas.microsoft.com/office/powerpoint/2010/main" val="3259430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5656" y="44401"/>
            <a:ext cx="4968552" cy="7007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9191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Practice </a:t>
            </a:r>
            <a:endParaRPr lang="zh-CN" altLang="en-US" dirty="0"/>
          </a:p>
        </p:txBody>
      </p:sp>
      <p:sp>
        <p:nvSpPr>
          <p:cNvPr id="3" name="内容占位符 2"/>
          <p:cNvSpPr>
            <a:spLocks noGrp="1"/>
          </p:cNvSpPr>
          <p:nvPr>
            <p:ph idx="1"/>
          </p:nvPr>
        </p:nvSpPr>
        <p:spPr/>
        <p:txBody>
          <a:bodyPr/>
          <a:lstStyle/>
          <a:p>
            <a:r>
              <a:rPr lang="en-US" altLang="zh-CN" dirty="0" smtClean="0"/>
              <a:t>Find a paper from a major journal in your field and analyze the major parts of the paper and their functions.</a:t>
            </a:r>
            <a:endParaRPr lang="zh-CN"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E0349AA-6B46-4F9C-A1D6-F2ACBE9AB35B}"/>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xmlns="" id="{AEA7F6F3-FE5E-4041-92B6-E85C48248E54}"/>
              </a:ext>
            </a:extLst>
          </p:cNvPr>
          <p:cNvPicPr>
            <a:picLocks noGrp="1" noChangeAspect="1"/>
          </p:cNvPicPr>
          <p:nvPr>
            <p:ph sz="quarter" idx="1"/>
          </p:nvPr>
        </p:nvPicPr>
        <p:blipFill>
          <a:blip r:embed="rId2" cstate="print"/>
          <a:stretch>
            <a:fillRect/>
          </a:stretch>
        </p:blipFill>
        <p:spPr>
          <a:xfrm>
            <a:off x="0" y="381000"/>
            <a:ext cx="9144000" cy="5867400"/>
          </a:xfrm>
          <a:prstGeom prst="rect">
            <a:avLst/>
          </a:prstGeom>
        </p:spPr>
      </p:pic>
    </p:spTree>
    <p:extLst>
      <p:ext uri="{BB962C8B-B14F-4D97-AF65-F5344CB8AC3E}">
        <p14:creationId xmlns:p14="http://schemas.microsoft.com/office/powerpoint/2010/main" val="763898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EB4A9A1-C1EF-4DEF-A44F-6EF4B4297DAF}"/>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xmlns="" id="{B8C3A9D4-0287-457E-A8F8-332F5D931840}"/>
              </a:ext>
            </a:extLst>
          </p:cNvPr>
          <p:cNvPicPr>
            <a:picLocks noGrp="1" noChangeAspect="1"/>
          </p:cNvPicPr>
          <p:nvPr>
            <p:ph sz="quarter" idx="1"/>
          </p:nvPr>
        </p:nvPicPr>
        <p:blipFill>
          <a:blip r:embed="rId2" cstate="print"/>
          <a:stretch>
            <a:fillRect/>
          </a:stretch>
        </p:blipFill>
        <p:spPr>
          <a:xfrm>
            <a:off x="899592" y="404664"/>
            <a:ext cx="7994700" cy="6172200"/>
          </a:xfrm>
          <a:prstGeom prst="rect">
            <a:avLst/>
          </a:prstGeom>
        </p:spPr>
      </p:pic>
    </p:spTree>
    <p:extLst>
      <p:ext uri="{BB962C8B-B14F-4D97-AF65-F5344CB8AC3E}">
        <p14:creationId xmlns:p14="http://schemas.microsoft.com/office/powerpoint/2010/main" val="2615067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8E95685-7027-49C2-854C-0631D6EEC340}"/>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xmlns="" id="{33410ED6-24C7-4DA6-A3E1-6AA1064F83C7}"/>
              </a:ext>
            </a:extLst>
          </p:cNvPr>
          <p:cNvPicPr>
            <a:picLocks noGrp="1" noChangeAspect="1"/>
          </p:cNvPicPr>
          <p:nvPr>
            <p:ph sz="quarter" idx="1"/>
          </p:nvPr>
        </p:nvPicPr>
        <p:blipFill>
          <a:blip r:embed="rId2" cstate="print"/>
          <a:stretch>
            <a:fillRect/>
          </a:stretch>
        </p:blipFill>
        <p:spPr>
          <a:xfrm>
            <a:off x="304800" y="274638"/>
            <a:ext cx="8633238" cy="6202362"/>
          </a:xfrm>
          <a:prstGeom prst="rect">
            <a:avLst/>
          </a:prstGeom>
        </p:spPr>
      </p:pic>
    </p:spTree>
    <p:extLst>
      <p:ext uri="{BB962C8B-B14F-4D97-AF65-F5344CB8AC3E}">
        <p14:creationId xmlns:p14="http://schemas.microsoft.com/office/powerpoint/2010/main" val="4066523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endParaRPr lang="zh-CN" altLang="en-US" dirty="0"/>
          </a:p>
        </p:txBody>
      </p:sp>
      <p:pic>
        <p:nvPicPr>
          <p:cNvPr id="5122" name="Picture 2"/>
          <p:cNvPicPr>
            <a:picLocks noChangeAspect="1" noChangeArrowheads="1"/>
          </p:cNvPicPr>
          <p:nvPr/>
        </p:nvPicPr>
        <p:blipFill>
          <a:blip r:embed="rId2" cstate="print"/>
          <a:srcRect/>
          <a:stretch>
            <a:fillRect/>
          </a:stretch>
        </p:blipFill>
        <p:spPr bwMode="auto">
          <a:xfrm>
            <a:off x="533400" y="-3400"/>
            <a:ext cx="8229600" cy="6994326"/>
          </a:xfrm>
          <a:prstGeom prst="rect">
            <a:avLst/>
          </a:prstGeom>
          <a:noFill/>
          <a:ln w="9525">
            <a:noFill/>
            <a:miter lim="800000"/>
            <a:headEnd/>
            <a:tailEnd/>
          </a:ln>
        </p:spPr>
      </p:pic>
    </p:spTree>
    <p:extLst>
      <p:ext uri="{BB962C8B-B14F-4D97-AF65-F5344CB8AC3E}">
        <p14:creationId xmlns:p14="http://schemas.microsoft.com/office/powerpoint/2010/main" val="1802876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146" name="Picture 2"/>
          <p:cNvPicPr>
            <a:picLocks noGrp="1" noChangeAspect="1" noChangeArrowheads="1"/>
          </p:cNvPicPr>
          <p:nvPr>
            <p:ph sz="quarter" idx="1"/>
          </p:nvPr>
        </p:nvPicPr>
        <p:blipFill>
          <a:blip r:embed="rId2" cstate="print"/>
          <a:srcRect/>
          <a:stretch>
            <a:fillRect/>
          </a:stretch>
        </p:blipFill>
        <p:spPr bwMode="auto">
          <a:xfrm>
            <a:off x="1371600" y="0"/>
            <a:ext cx="5867400" cy="6974456"/>
          </a:xfrm>
          <a:prstGeom prst="rect">
            <a:avLst/>
          </a:prstGeom>
          <a:noFill/>
          <a:ln w="9525">
            <a:noFill/>
            <a:miter lim="800000"/>
            <a:headEnd/>
            <a:tailEnd/>
          </a:ln>
        </p:spPr>
      </p:pic>
    </p:spTree>
    <p:extLst>
      <p:ext uri="{BB962C8B-B14F-4D97-AF65-F5344CB8AC3E}">
        <p14:creationId xmlns:p14="http://schemas.microsoft.com/office/powerpoint/2010/main" val="1054304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内容占位符 2">
            <a:extLst>
              <a:ext uri="{FF2B5EF4-FFF2-40B4-BE49-F238E27FC236}">
                <a16:creationId xmlns:a16="http://schemas.microsoft.com/office/drawing/2014/main" xmlns="" id="{CCF9D65D-1D2E-4B11-B63F-CB0A9722544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l="13826" t="9392" r="10017" b="16373"/>
          <a:stretch>
            <a:fillRect/>
          </a:stretch>
        </p:blipFill>
        <p:spPr>
          <a:xfrm>
            <a:off x="22225" y="31750"/>
            <a:ext cx="6137275" cy="6592888"/>
          </a:xfrm>
        </p:spPr>
      </p:pic>
      <p:sp>
        <p:nvSpPr>
          <p:cNvPr id="11267" name="标题 5">
            <a:extLst>
              <a:ext uri="{FF2B5EF4-FFF2-40B4-BE49-F238E27FC236}">
                <a16:creationId xmlns:a16="http://schemas.microsoft.com/office/drawing/2014/main" xmlns="" id="{5208B2C2-3C33-43A5-B4A9-A7181198B142}"/>
              </a:ext>
            </a:extLst>
          </p:cNvPr>
          <p:cNvSpPr txBox="1">
            <a:spLocks/>
          </p:cNvSpPr>
          <p:nvPr/>
        </p:nvSpPr>
        <p:spPr bwMode="auto">
          <a:xfrm>
            <a:off x="6705600" y="457200"/>
            <a:ext cx="28956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987425" indent="-293688">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281113" indent="-2921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0558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130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29702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4274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300" b="1" dirty="0">
              <a:solidFill>
                <a:srgbClr val="696464"/>
              </a:solidFill>
              <a:latin typeface="Garamond" panose="02020404030301010803" pitchFamily="18" charset="0"/>
            </a:endParaRPr>
          </a:p>
        </p:txBody>
      </p:sp>
    </p:spTree>
    <p:extLst>
      <p:ext uri="{BB962C8B-B14F-4D97-AF65-F5344CB8AC3E}">
        <p14:creationId xmlns:p14="http://schemas.microsoft.com/office/powerpoint/2010/main" val="2645140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Discussion</a:t>
            </a:r>
            <a:endParaRPr lang="zh-CN" altLang="en-US" dirty="0"/>
          </a:p>
        </p:txBody>
      </p:sp>
      <p:sp>
        <p:nvSpPr>
          <p:cNvPr id="3" name="内容占位符 2"/>
          <p:cNvSpPr>
            <a:spLocks noGrp="1"/>
          </p:cNvSpPr>
          <p:nvPr>
            <p:ph sz="quarter" idx="1"/>
          </p:nvPr>
        </p:nvSpPr>
        <p:spPr>
          <a:xfrm>
            <a:off x="323528" y="3212976"/>
            <a:ext cx="7772400" cy="4572000"/>
          </a:xfrm>
        </p:spPr>
        <p:txBody>
          <a:bodyPr/>
          <a:lstStyle/>
          <a:p>
            <a:r>
              <a:rPr lang="en-US" altLang="zh-CN" dirty="0" smtClean="0"/>
              <a:t>What do you find most challenging when you write academic papers?</a:t>
            </a:r>
            <a:endParaRPr lang="zh-CN" altLang="en-US" dirty="0"/>
          </a:p>
        </p:txBody>
      </p:sp>
    </p:spTree>
    <p:extLst>
      <p:ext uri="{BB962C8B-B14F-4D97-AF65-F5344CB8AC3E}">
        <p14:creationId xmlns:p14="http://schemas.microsoft.com/office/powerpoint/2010/main" val="4196620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都市">
  <a:themeElements>
    <a:clrScheme name="都市">
      <a:dk1>
        <a:sysClr val="windowText" lastClr="000000"/>
      </a:dk1>
      <a:lt1>
        <a:sysClr val="window" lastClr="CAEACE"/>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都市">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都市">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CAEACE"/>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190</TotalTime>
  <Words>540</Words>
  <Application>Microsoft Office PowerPoint</Application>
  <PresentationFormat>全屏显示(4:3)</PresentationFormat>
  <Paragraphs>96</Paragraphs>
  <Slides>24</Slides>
  <Notes>1</Notes>
  <HiddenSlides>0</HiddenSlides>
  <MMClips>0</MMClips>
  <ScaleCrop>false</ScaleCrop>
  <HeadingPairs>
    <vt:vector size="4" baseType="variant">
      <vt:variant>
        <vt:lpstr>主题</vt:lpstr>
      </vt:variant>
      <vt:variant>
        <vt:i4>1</vt:i4>
      </vt:variant>
      <vt:variant>
        <vt:lpstr>幻灯片标题</vt:lpstr>
      </vt:variant>
      <vt:variant>
        <vt:i4>24</vt:i4>
      </vt:variant>
    </vt:vector>
  </HeadingPairs>
  <TitlesOfParts>
    <vt:vector size="25" baseType="lpstr">
      <vt:lpstr>都市</vt:lpstr>
      <vt:lpstr>PowerPoint 演示文稿</vt:lpstr>
      <vt:lpstr>Understanding Process Writing</vt:lpstr>
      <vt:lpstr>PowerPoint 演示文稿</vt:lpstr>
      <vt:lpstr>PowerPoint 演示文稿</vt:lpstr>
      <vt:lpstr>PowerPoint 演示文稿</vt:lpstr>
      <vt:lpstr>PowerPoint 演示文稿</vt:lpstr>
      <vt:lpstr>PowerPoint 演示文稿</vt:lpstr>
      <vt:lpstr>PowerPoint 演示文稿</vt:lpstr>
      <vt:lpstr>Discussion</vt:lpstr>
      <vt:lpstr>Structuring your writing</vt:lpstr>
      <vt:lpstr>First, let’s consider what to include. What are all the possible sections in a piece of academic writing? List them below.</vt:lpstr>
      <vt:lpstr>Introduction</vt:lpstr>
      <vt:lpstr>Body</vt:lpstr>
      <vt:lpstr>Conclusion</vt:lpstr>
      <vt:lpstr>General structure of an academic paper</vt:lpstr>
      <vt:lpstr>PowerPoint 演示文稿</vt:lpstr>
      <vt:lpstr>PowerPoint 演示文稿</vt:lpstr>
      <vt:lpstr>IMRAD structure</vt:lpstr>
      <vt:lpstr>SPRE </vt:lpstr>
      <vt:lpstr>PowerPoint 演示文稿</vt:lpstr>
      <vt:lpstr>PowerPoint 演示文稿</vt:lpstr>
      <vt:lpstr>PowerPoint 演示文稿</vt:lpstr>
      <vt:lpstr>PowerPoint 演示文稿</vt:lpstr>
      <vt:lpstr>Practice </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hp</dc:creator>
  <cp:lastModifiedBy>yjhome</cp:lastModifiedBy>
  <cp:revision>9</cp:revision>
  <dcterms:created xsi:type="dcterms:W3CDTF">2018-10-10T11:58:43Z</dcterms:created>
  <dcterms:modified xsi:type="dcterms:W3CDTF">2023-03-13T10:22:57Z</dcterms:modified>
</cp:coreProperties>
</file>